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94" r:id="rId2"/>
    <p:sldId id="404" r:id="rId3"/>
    <p:sldId id="426" r:id="rId4"/>
    <p:sldId id="405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06" r:id="rId13"/>
    <p:sldId id="420" r:id="rId14"/>
    <p:sldId id="408" r:id="rId15"/>
    <p:sldId id="424" r:id="rId16"/>
    <p:sldId id="425" r:id="rId17"/>
    <p:sldId id="418" r:id="rId18"/>
    <p:sldId id="421" r:id="rId19"/>
    <p:sldId id="422" r:id="rId20"/>
    <p:sldId id="419" r:id="rId21"/>
    <p:sldId id="423" r:id="rId22"/>
    <p:sldId id="288" r:id="rId23"/>
    <p:sldId id="379" r:id="rId24"/>
    <p:sldId id="417" r:id="rId25"/>
    <p:sldId id="416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263" r:id="rId38"/>
    <p:sldId id="303" r:id="rId39"/>
    <p:sldId id="304" r:id="rId40"/>
    <p:sldId id="305" r:id="rId41"/>
    <p:sldId id="306" r:id="rId42"/>
    <p:sldId id="427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2A7FA-C9EF-494B-8E35-62C5E74637BF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CDE4F-F219-478F-BDC0-B6D51E93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6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5FE924D-B739-4938-9251-6645DF1B13BA}" type="slidenum">
              <a:rPr kumimoji="0" lang="en-US" altLang="en-US" sz="1200"/>
              <a:pPr/>
              <a:t>5</a:t>
            </a:fld>
            <a:endParaRPr kumimoji="0" lang="en-US" altLang="en-US" sz="12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157E88A-2F4F-4C14-809C-1C058D185A47}" type="slidenum">
              <a:rPr kumimoji="0" lang="en-US" altLang="en-US" sz="1200"/>
              <a:pPr/>
              <a:t>6</a:t>
            </a:fld>
            <a:endParaRPr kumimoji="0" lang="en-US" alt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8EEFEE4-7B3A-4468-8122-709F6554AD06}" type="slidenum">
              <a:rPr kumimoji="0" lang="en-US" altLang="en-US" sz="1200"/>
              <a:pPr/>
              <a:t>7</a:t>
            </a:fld>
            <a:endParaRPr kumimoji="0" lang="en-US" alt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6619966-9575-476E-BBA7-69BC6E78EFFF}" type="slidenum">
              <a:rPr kumimoji="0" lang="en-US" altLang="en-US" sz="1200"/>
              <a:pPr/>
              <a:t>8</a:t>
            </a:fld>
            <a:endParaRPr kumimoji="0"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29EDF33-C865-4A4C-9797-C58F76298A45}" type="slidenum">
              <a:rPr kumimoji="0" lang="en-US" altLang="en-US" sz="1200"/>
              <a:pPr/>
              <a:t>9</a:t>
            </a:fld>
            <a:endParaRPr kumimoji="0" lang="en-US" altLang="en-US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13C87DB-AA47-4FB2-A6E7-8E122CE6155E}" type="slidenum">
              <a:rPr kumimoji="0" lang="en-US" altLang="en-US" sz="1200"/>
              <a:pPr/>
              <a:t>10</a:t>
            </a:fld>
            <a:endParaRPr kumimoji="0" lang="en-US" alt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630D9A0-6AA8-41B2-8ED8-E0982DFF333E}" type="slidenum">
              <a:rPr kumimoji="0" lang="en-US" altLang="en-US" sz="1200"/>
              <a:pPr/>
              <a:t>11</a:t>
            </a:fld>
            <a:endParaRPr kumimoji="0" lang="en-US" altLang="en-US" sz="12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1.m4a"/><Relationship Id="rId7" Type="http://schemas.openxmlformats.org/officeDocument/2006/relationships/image" Target="../media/image13.wmf"/><Relationship Id="rId2" Type="http://schemas.microsoft.com/office/2007/relationships/media" Target="../media/media11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gif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1.png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.png"/><Relationship Id="rId4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wmf"/><Relationship Id="rId5" Type="http://schemas.openxmlformats.org/officeDocument/2006/relationships/image" Target="../media/image3.wmf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wmf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wm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wmf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</a:t>
            </a:r>
            <a:br>
              <a:rPr lang="en-US" dirty="0" smtClean="0"/>
            </a:br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6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50"/>
    </mc:Choice>
    <mc:Fallback>
      <p:transition spd="slow" advTm="51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(cont’d)</a:t>
            </a:r>
          </a:p>
        </p:txBody>
      </p:sp>
      <p:pic>
        <p:nvPicPr>
          <p:cNvPr id="2969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981200"/>
            <a:ext cx="5029200" cy="1625600"/>
          </a:xfrm>
          <a:noFill/>
        </p:spPr>
      </p:pic>
      <p:pic>
        <p:nvPicPr>
          <p:cNvPr id="2970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10000"/>
            <a:ext cx="28956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68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2"/>
    </mc:Choice>
    <mc:Fallback>
      <p:transition spd="slow" advTm="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2D Convolution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1148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Same as correlation except that the mask is </a:t>
            </a:r>
            <a:r>
              <a:rPr lang="en-US" altLang="en-US" b="1" u="sng" dirty="0" smtClean="0"/>
              <a:t>flipped</a:t>
            </a:r>
            <a:r>
              <a:rPr lang="en-US" altLang="en-US" dirty="0" smtClean="0"/>
              <a:t> both horizontally and vertically.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pPr marL="0" indent="0">
              <a:buNone/>
            </a:pPr>
            <a:endParaRPr lang="en-US" altLang="en-US" dirty="0" smtClean="0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1447800" y="3200400"/>
          <a:ext cx="62928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9" name="Equation" r:id="rId6" imgW="3657600" imgH="431800" progId="Equation.DSMT4">
                  <p:embed/>
                </p:oleObj>
              </mc:Choice>
              <mc:Fallback>
                <p:oleObj name="Equation" r:id="rId6" imgW="36576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200400"/>
                        <a:ext cx="6292850" cy="7429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05000" y="6019800"/>
            <a:ext cx="6237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an image convolution example…</a:t>
            </a:r>
            <a:endParaRPr lang="en-US" sz="28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4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48"/>
    </mc:Choice>
    <mc:Fallback>
      <p:transition spd="slow" advTm="2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image 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5" y="1447800"/>
            <a:ext cx="805866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42306" y="6248400"/>
            <a:ext cx="3444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http://setosa.io/ev/image-kernels/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3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8"/>
    </mc:Choice>
    <mc:Fallback>
      <p:transition spd="slow" advTm="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417638"/>
            <a:ext cx="6781800" cy="50091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7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31"/>
    </mc:Choice>
    <mc:Fallback>
      <p:transition spd="slow" advTm="23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result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63501"/>
            <a:ext cx="8027608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1600" y="5867400"/>
            <a:ext cx="549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Convolution Kernel acts like an image filter</a:t>
            </a:r>
            <a:endParaRPr lang="en-IN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4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68"/>
    </mc:Choice>
    <mc:Fallback>
      <p:transition spd="slow" advTm="25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filter Example:</a:t>
            </a:r>
            <a:br>
              <a:rPr lang="en-US" dirty="0" smtClean="0"/>
            </a:br>
            <a:r>
              <a:rPr lang="en-US" dirty="0" smtClean="0"/>
              <a:t>Sobel Edge Detector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659082"/>
            <a:ext cx="7620000" cy="52197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2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60"/>
    </mc:Choice>
    <mc:Fallback>
      <p:transition spd="slow" advTm="71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Sobel Edge Detector example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8800"/>
            <a:ext cx="9144000" cy="47625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3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2"/>
    </mc:Choice>
    <mc:Fallback>
      <p:transition spd="slow" advTm="12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 and Max Pooling stages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47" y="1924050"/>
            <a:ext cx="7999553" cy="32575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0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264"/>
    </mc:Choice>
    <mc:Fallback>
      <p:transition spd="slow" advTm="185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2286000"/>
            <a:ext cx="7143750" cy="2981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5843299"/>
            <a:ext cx="4509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Reduces Feature map Size</a:t>
            </a:r>
            <a:endParaRPr lang="en-IN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39"/>
    </mc:Choice>
    <mc:Fallback>
      <p:transition spd="slow" advTm="35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12" y="1743075"/>
            <a:ext cx="4752975" cy="51149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0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96"/>
    </mc:Choice>
    <mc:Fallback>
      <p:transition spd="slow" advTm="31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524000"/>
            <a:ext cx="79194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Convolutional Neural Networks are…  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…A Special kind of Deep </a:t>
            </a:r>
            <a:r>
              <a:rPr lang="en-US" sz="3600" dirty="0"/>
              <a:t>N</a:t>
            </a:r>
            <a:r>
              <a:rPr lang="en-US" sz="3600" dirty="0" smtClean="0"/>
              <a:t>eural Networks</a:t>
            </a:r>
            <a:endParaRPr lang="en-US" sz="3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9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0"/>
    </mc:Choice>
    <mc:Fallback>
      <p:transition spd="slow" advTm="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stages of Convolution and Max Pooling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2362200"/>
            <a:ext cx="8696325" cy="3381375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5400000">
            <a:off x="4579144" y="3207544"/>
            <a:ext cx="747712" cy="53340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835290" y="1857374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Maps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48000" y="2226706"/>
            <a:ext cx="914400" cy="516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4571999" y="2226706"/>
            <a:ext cx="1066801" cy="516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43400" y="2220872"/>
            <a:ext cx="76200" cy="598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05399" y="2220872"/>
            <a:ext cx="1219200" cy="598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3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63"/>
    </mc:Choice>
    <mc:Fallback>
      <p:transition spd="slow" advTm="63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 smtClean="0"/>
              <a:t>Has multiple paired stages of convolutional and max pooling stages</a:t>
            </a:r>
          </a:p>
          <a:p>
            <a:r>
              <a:rPr lang="en-US" sz="3600" dirty="0" smtClean="0"/>
              <a:t>Convolutional stages (“Feature Maps”) are like image filters</a:t>
            </a:r>
          </a:p>
          <a:p>
            <a:r>
              <a:rPr lang="en-US" sz="3600" dirty="0" smtClean="0"/>
              <a:t>Max pooling reduces feature map dimension</a:t>
            </a:r>
          </a:p>
          <a:p>
            <a:r>
              <a:rPr lang="en-US" sz="3600" dirty="0" smtClean="0"/>
              <a:t>As we go to higher stages:</a:t>
            </a:r>
          </a:p>
          <a:p>
            <a:pPr lvl="1"/>
            <a:r>
              <a:rPr lang="en-US" sz="3600" dirty="0" smtClean="0"/>
              <a:t>the number of feature maps increase</a:t>
            </a:r>
          </a:p>
          <a:p>
            <a:pPr lvl="1"/>
            <a:r>
              <a:rPr lang="en-US" sz="3600" dirty="0" smtClean="0"/>
              <a:t>the size of individual feature map decreases</a:t>
            </a:r>
          </a:p>
          <a:p>
            <a:r>
              <a:rPr lang="en-US" sz="3600" dirty="0" smtClean="0"/>
              <a:t>Neurons in higher stages have higher “Receptive Fields”</a:t>
            </a:r>
          </a:p>
          <a:p>
            <a:r>
              <a:rPr lang="en-US" sz="3600" dirty="0" smtClean="0"/>
              <a:t>Neurons of the last hidden layer must be able to see the entire input image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9"/>
    </mc:Choice>
    <mc:Fallback>
      <p:transition spd="slow" advTm="10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b="1" dirty="0"/>
              <a:t>Convolutional </a:t>
            </a:r>
            <a:r>
              <a:rPr lang="en-US" altLang="en-US" sz="3600" b="1" dirty="0" smtClean="0"/>
              <a:t>Neural Networks (CNNs)</a:t>
            </a:r>
            <a:br>
              <a:rPr lang="en-US" altLang="en-US" sz="3600" b="1" dirty="0" smtClean="0"/>
            </a:br>
            <a:r>
              <a:rPr lang="en-US" altLang="en-US" sz="3600" dirty="0" smtClean="0"/>
              <a:t>Handwritten Numeral Recognition</a:t>
            </a:r>
            <a:endParaRPr lang="en-US" altLang="en-US" sz="3600" b="1" dirty="0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u="sng" dirty="0" err="1" smtClean="0"/>
              <a:t>Lenet</a:t>
            </a:r>
            <a:r>
              <a:rPr lang="en-US" altLang="en-US" dirty="0" smtClean="0"/>
              <a:t>: Developed at </a:t>
            </a:r>
            <a:r>
              <a:rPr lang="en-US" altLang="en-US" dirty="0" err="1" smtClean="0"/>
              <a:t>AT</a:t>
            </a:r>
            <a:r>
              <a:rPr lang="en-US" altLang="en-US" dirty="0" smtClean="0"/>
              <a:t> &amp; T to read zip codes on US postal envelopes</a:t>
            </a:r>
          </a:p>
          <a:p>
            <a:pPr eaLnBrk="1" hangingPunct="1"/>
            <a:r>
              <a:rPr lang="en-US" altLang="en-US" dirty="0" smtClean="0"/>
              <a:t>Speed: 10 chars/sec to 1000 char/sec</a:t>
            </a:r>
          </a:p>
          <a:p>
            <a:pPr eaLnBrk="1" hangingPunct="1"/>
            <a:r>
              <a:rPr lang="en-US" altLang="en-US" dirty="0" smtClean="0"/>
              <a:t>99% accuracy on test data at a rejection rate of 12%.</a:t>
            </a:r>
          </a:p>
          <a:p>
            <a:r>
              <a:rPr lang="en-US" altLang="en-US" b="1" dirty="0" smtClean="0"/>
              <a:t>Inspired </a:t>
            </a:r>
            <a:r>
              <a:rPr lang="en-US" altLang="en-US" b="1" dirty="0"/>
              <a:t>by biological visual system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85" y="4953000"/>
            <a:ext cx="287311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5389"/>
      </p:ext>
    </p:extLst>
  </p:cSld>
  <p:clrMapOvr>
    <a:masterClrMapping/>
  </p:clrMapOvr>
  <p:transition advTm="809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andel_perceptual_pathway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31532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29719" y="84881"/>
            <a:ext cx="4204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Human Visual System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7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99"/>
    </mc:Choice>
    <mc:Fallback>
      <p:transition spd="slow" advTm="1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Hierarchical organization in the      visual system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72516" cy="506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14600"/>
            <a:ext cx="3870716" cy="214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5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8"/>
    </mc:Choice>
    <mc:Fallback>
      <p:transition spd="slow" advTm="14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NIST Handwritten Digits Classification using a Convolutiona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9" y="533400"/>
            <a:ext cx="884664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2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19"/>
    </mc:Choice>
    <mc:Fallback>
      <p:transition spd="slow" advTm="6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f2bu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 descr="f4hol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295400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 descr="f6brok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67150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 descr="overlap123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886200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Rectangle 5"/>
          <p:cNvSpPr>
            <a:spLocks noChangeArrowheads="1"/>
          </p:cNvSpPr>
          <p:nvPr/>
        </p:nvSpPr>
        <p:spPr bwMode="auto">
          <a:xfrm>
            <a:off x="2514600" y="6396038"/>
            <a:ext cx="3563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i="1"/>
              <a:t>yann.lecun.com/exdb/</a:t>
            </a:r>
            <a:r>
              <a:rPr lang="en-US" altLang="en-US" b="1" i="1"/>
              <a:t>lenet</a:t>
            </a:r>
            <a:r>
              <a:rPr lang="en-US" altLang="en-US" i="1"/>
              <a:t>/</a:t>
            </a:r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4592"/>
      </p:ext>
    </p:extLst>
  </p:cSld>
  <p:clrMapOvr>
    <a:masterClrMapping/>
  </p:clrMapOvr>
  <p:transition advTm="275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f3spi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9624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3" descr="f5dots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90575"/>
            <a:ext cx="39624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0" name="Picture 4" descr="f8brok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62350"/>
            <a:ext cx="38862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Picture 5" descr="a384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43300"/>
            <a:ext cx="39624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2" name="Rectangle 5"/>
          <p:cNvSpPr>
            <a:spLocks noChangeArrowheads="1"/>
          </p:cNvSpPr>
          <p:nvPr/>
        </p:nvSpPr>
        <p:spPr bwMode="auto">
          <a:xfrm>
            <a:off x="2438400" y="6248400"/>
            <a:ext cx="356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i="1" dirty="0"/>
              <a:t>yann.lecun.com/</a:t>
            </a:r>
            <a:r>
              <a:rPr lang="en-US" altLang="en-US" i="1" dirty="0" err="1"/>
              <a:t>exdb</a:t>
            </a:r>
            <a:r>
              <a:rPr lang="en-US" altLang="en-US" i="1" dirty="0"/>
              <a:t>/</a:t>
            </a:r>
            <a:r>
              <a:rPr lang="en-US" altLang="en-US" b="1" i="1" dirty="0" err="1"/>
              <a:t>lenet</a:t>
            </a:r>
            <a:r>
              <a:rPr lang="en-US" altLang="en-US" i="1" dirty="0"/>
              <a:t>/</a:t>
            </a:r>
            <a:endParaRPr lang="en-US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0167"/>
      </p:ext>
    </p:extLst>
  </p:cSld>
  <p:clrMapOvr>
    <a:masterClrMapping/>
  </p:clrMapOvr>
  <p:transition advTm="287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Sign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Multi-Column Deep Neural Network for </a:t>
            </a:r>
            <a:r>
              <a:rPr lang="en-US" sz="2400" dirty="0" smtClean="0"/>
              <a:t>Traffic Sign Classification (</a:t>
            </a:r>
            <a:r>
              <a:rPr lang="en-US" sz="2400" dirty="0" err="1" smtClean="0"/>
              <a:t>Ciresan</a:t>
            </a:r>
            <a:r>
              <a:rPr lang="en-US" sz="2400" dirty="0" smtClean="0"/>
              <a:t> et al 2011)</a:t>
            </a:r>
          </a:p>
          <a:p>
            <a:endParaRPr lang="en-US" sz="2400" dirty="0"/>
          </a:p>
          <a:p>
            <a:r>
              <a:rPr lang="en-US" sz="2400" dirty="0" smtClean="0"/>
              <a:t>Winner of </a:t>
            </a:r>
            <a:r>
              <a:rPr lang="en-US" sz="2400" dirty="0"/>
              <a:t>The German </a:t>
            </a:r>
            <a:r>
              <a:rPr lang="en-US" sz="2400" dirty="0" smtClean="0"/>
              <a:t>traffic </a:t>
            </a:r>
            <a:r>
              <a:rPr lang="en-US" sz="2400" dirty="0"/>
              <a:t>sign recognition benchmark (GTSRB) (</a:t>
            </a:r>
            <a:r>
              <a:rPr lang="en-US" sz="2400" dirty="0" err="1" smtClean="0"/>
              <a:t>Stallkamp</a:t>
            </a:r>
            <a:r>
              <a:rPr lang="en-US" sz="2400" dirty="0" smtClean="0"/>
              <a:t> et </a:t>
            </a:r>
            <a:r>
              <a:rPr lang="en-US" sz="2400" dirty="0"/>
              <a:t>al., 2011</a:t>
            </a:r>
            <a:r>
              <a:rPr lang="en-US" sz="2400" dirty="0" smtClean="0"/>
              <a:t>) challenge at IJCNN 2011.</a:t>
            </a:r>
            <a:endParaRPr lang="en-US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26437"/>
            <a:ext cx="3200400" cy="286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6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93"/>
    </mc:Choice>
    <mc:Fallback>
      <p:transition spd="slow" advTm="7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43 class classification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Training set: 39209 images </a:t>
            </a:r>
          </a:p>
          <a:p>
            <a:r>
              <a:rPr lang="en-US" dirty="0" smtClean="0"/>
              <a:t>Test set: </a:t>
            </a:r>
            <a:r>
              <a:rPr lang="en-US" dirty="0"/>
              <a:t>12630 </a:t>
            </a:r>
            <a:r>
              <a:rPr lang="en-US" dirty="0" smtClean="0"/>
              <a:t>images</a:t>
            </a:r>
            <a:endParaRPr lang="en-US" dirty="0"/>
          </a:p>
          <a:p>
            <a:r>
              <a:rPr lang="en-US" dirty="0" smtClean="0"/>
              <a:t>Each 48 X 48 pixels (color)</a:t>
            </a:r>
          </a:p>
          <a:p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343400"/>
            <a:ext cx="74961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4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94"/>
    </mc:Choice>
    <mc:Fallback>
      <p:transition spd="slow" advTm="27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Convolutional Neural Network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2362200"/>
            <a:ext cx="8696325" cy="3381375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5400000">
            <a:off x="4579144" y="3207544"/>
            <a:ext cx="747712" cy="53340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835290" y="1857374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Maps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48000" y="2226706"/>
            <a:ext cx="914400" cy="516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4571999" y="2226706"/>
            <a:ext cx="1066801" cy="516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43400" y="2220872"/>
            <a:ext cx="76200" cy="598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05399" y="2220872"/>
            <a:ext cx="1219200" cy="598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63389" y="1161960"/>
            <a:ext cx="4760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Used for Image Pattern Classification</a:t>
            </a:r>
            <a:endParaRPr lang="en-IN" sz="2400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0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80"/>
    </mc:Choice>
    <mc:Fallback>
      <p:transition spd="slow" advTm="106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38313"/>
            <a:ext cx="63627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6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57"/>
    </mc:Choice>
    <mc:Fallback>
      <p:transition spd="slow" advTm="112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12" y="76200"/>
            <a:ext cx="5807188" cy="654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24600" y="60960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Classifier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31"/>
    </mc:Choice>
    <mc:Fallback>
      <p:transition spd="slow" advTm="53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47650"/>
            <a:ext cx="5743575" cy="636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65"/>
    </mc:Choice>
    <mc:Fallback>
      <p:transition spd="slow" advTm="63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99.46% (best among all candidate algorithms)</a:t>
            </a:r>
          </a:p>
          <a:p>
            <a:r>
              <a:rPr lang="en-US" dirty="0" smtClean="0"/>
              <a:t>Better than one of the humans (98.84%)</a:t>
            </a:r>
          </a:p>
          <a:p>
            <a:r>
              <a:rPr lang="en-US" dirty="0" smtClean="0"/>
              <a:t>Makes 3 times fewer mistakes than the second best algorithm (98.31%) 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2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52"/>
    </mc:Choice>
    <mc:Fallback>
      <p:transition spd="slow" advTm="78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for Self-driving 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r>
              <a:rPr lang="en-US" dirty="0" smtClean="0"/>
              <a:t>Uses CNNs to map the image from the front facing camera onto the steering angle</a:t>
            </a:r>
          </a:p>
          <a:p>
            <a:r>
              <a:rPr lang="en-US" dirty="0" smtClean="0"/>
              <a:t>Can steer the car:</a:t>
            </a:r>
          </a:p>
          <a:p>
            <a:pPr lvl="1"/>
            <a:r>
              <a:rPr lang="en-US" dirty="0"/>
              <a:t>with or without lane </a:t>
            </a:r>
            <a:r>
              <a:rPr lang="en-US" dirty="0" smtClean="0"/>
              <a:t>markings 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both local roads and </a:t>
            </a:r>
            <a:r>
              <a:rPr lang="en-US" dirty="0" smtClean="0"/>
              <a:t>highways</a:t>
            </a:r>
          </a:p>
          <a:p>
            <a:pPr lvl="1"/>
            <a:r>
              <a:rPr lang="en-US" dirty="0"/>
              <a:t>can also operate in areas with unclear visual guidance </a:t>
            </a:r>
            <a:endParaRPr lang="en-US" dirty="0" smtClean="0"/>
          </a:p>
          <a:p>
            <a:pPr lvl="2"/>
            <a:r>
              <a:rPr lang="en-US" dirty="0" smtClean="0"/>
              <a:t>Parking </a:t>
            </a:r>
            <a:r>
              <a:rPr lang="en-US" dirty="0"/>
              <a:t>lots or unpaved roads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3138" y="6400800"/>
            <a:ext cx="209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Bojarski</a:t>
            </a:r>
            <a:r>
              <a:rPr lang="en-US" dirty="0" smtClean="0"/>
              <a:t> et al  2016)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0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56"/>
    </mc:Choice>
    <mc:Fallback>
      <p:transition spd="slow" advTm="50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NVIDIA </a:t>
            </a:r>
            <a:r>
              <a:rPr lang="en-US" dirty="0" err="1" smtClean="0"/>
              <a:t>DevBox</a:t>
            </a:r>
            <a:r>
              <a:rPr lang="en-US" dirty="0" smtClean="0"/>
              <a:t>  </a:t>
            </a:r>
          </a:p>
          <a:p>
            <a:r>
              <a:rPr lang="en-US" dirty="0" smtClean="0"/>
              <a:t>Torch 7 (machine learning software)</a:t>
            </a:r>
          </a:p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111190"/>
            <a:ext cx="7315200" cy="374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0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7"/>
    </mc:Choice>
    <mc:Fallback>
      <p:transition spd="slow" advTm="11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744598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83138" y="6324600"/>
            <a:ext cx="209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Bojarski</a:t>
            </a:r>
            <a:r>
              <a:rPr lang="en-US" dirty="0" smtClean="0"/>
              <a:t> et al  2016)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5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10"/>
    </mc:Choice>
    <mc:Fallback>
      <p:transition spd="slow" advTm="117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Testing/Using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808606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83138" y="6400800"/>
            <a:ext cx="209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Bojarski</a:t>
            </a:r>
            <a:r>
              <a:rPr lang="en-US" dirty="0" smtClean="0"/>
              <a:t> et al  2016)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1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52"/>
    </mc:Choice>
    <mc:Fallback>
      <p:transition spd="slow" advTm="17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76400"/>
            <a:ext cx="3862388" cy="506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83138" y="6400800"/>
            <a:ext cx="209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Bojarski</a:t>
            </a:r>
            <a:r>
              <a:rPr lang="en-US" dirty="0" smtClean="0"/>
              <a:t> et al  2016)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7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496"/>
    </mc:Choice>
    <mc:Fallback>
      <p:transition spd="slow" advTm="157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39655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83138" y="6400800"/>
            <a:ext cx="209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Bojarski</a:t>
            </a:r>
            <a:r>
              <a:rPr lang="en-US" dirty="0" smtClean="0"/>
              <a:t> et al  2016)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3"/>
    </mc:Choice>
    <mc:Fallback>
      <p:transition spd="slow" advTm="8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convolution?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0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7"/>
    </mc:Choice>
    <mc:Fallback>
      <p:transition spd="slow" advTm="2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1" y="1417638"/>
            <a:ext cx="7872154" cy="3844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6386945"/>
            <a:ext cx="294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Nearly 98% autonomy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383138" y="6400800"/>
            <a:ext cx="209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Bojarski</a:t>
            </a:r>
            <a:r>
              <a:rPr lang="en-US" dirty="0" smtClean="0"/>
              <a:t> et al  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327362"/>
            <a:ext cx="7326330" cy="84483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4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152"/>
    </mc:Choice>
    <mc:Fallback>
      <p:transition spd="slow" advTm="134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19" y="1927224"/>
            <a:ext cx="5077820" cy="340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43000" y="5622712"/>
            <a:ext cx="7020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Responses of first layer feature maps to unpaved roads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383138" y="6400800"/>
            <a:ext cx="209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Bojarski</a:t>
            </a:r>
            <a:r>
              <a:rPr lang="en-US" dirty="0" smtClean="0"/>
              <a:t> et al  2016)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9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72"/>
    </mc:Choice>
    <mc:Fallback>
      <p:transition spd="slow" advTm="43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295400"/>
            <a:ext cx="6324600" cy="4186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600" y="5671895"/>
            <a:ext cx="752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When there is no road in the image, </a:t>
            </a:r>
          </a:p>
          <a:p>
            <a:r>
              <a:rPr lang="en-US" sz="2400" dirty="0" smtClean="0"/>
              <a:t>the features maps do not seem to pick up anything specific</a:t>
            </a:r>
            <a:endParaRPr lang="en-IN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84"/>
    </mc:Choice>
    <mc:Fallback>
      <p:transition spd="slow" advTm="37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1D Continuous Convolution - Definition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Convolution is defined as follows: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Convolution is commutative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95600"/>
            <a:ext cx="3886200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60988"/>
            <a:ext cx="3352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1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9"/>
    </mc:Choice>
    <mc:Fallback>
      <p:transition spd="slow" advTm="1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(cont’d)</a:t>
            </a:r>
          </a:p>
        </p:txBody>
      </p:sp>
      <p:pic>
        <p:nvPicPr>
          <p:cNvPr id="21507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981200"/>
            <a:ext cx="6019800" cy="4259263"/>
          </a:xfr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72"/>
    </mc:Choice>
    <mc:Fallback>
      <p:transition spd="slow" advTm="18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(cont’d)</a:t>
            </a:r>
          </a:p>
        </p:txBody>
      </p:sp>
      <p:pic>
        <p:nvPicPr>
          <p:cNvPr id="2355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69157" r="23334"/>
          <a:stretch>
            <a:fillRect/>
          </a:stretch>
        </p:blipFill>
        <p:spPr bwMode="auto">
          <a:xfrm>
            <a:off x="4724400" y="3276600"/>
            <a:ext cx="3733800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23556" name="Group 10"/>
          <p:cNvGrpSpPr>
            <a:grpSpLocks/>
          </p:cNvGrpSpPr>
          <p:nvPr/>
        </p:nvGrpSpPr>
        <p:grpSpPr bwMode="auto">
          <a:xfrm>
            <a:off x="1066800" y="2743200"/>
            <a:ext cx="3200400" cy="2438400"/>
            <a:chOff x="672" y="1728"/>
            <a:chExt cx="2016" cy="1536"/>
          </a:xfrm>
        </p:grpSpPr>
        <p:pic>
          <p:nvPicPr>
            <p:cNvPr id="2355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34" b="30843"/>
            <a:stretch>
              <a:fillRect/>
            </a:stretch>
          </p:blipFill>
          <p:spPr bwMode="auto">
            <a:xfrm>
              <a:off x="672" y="1728"/>
              <a:ext cx="2016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8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" r="48051"/>
            <a:stretch>
              <a:fillRect/>
            </a:stretch>
          </p:blipFill>
          <p:spPr bwMode="auto">
            <a:xfrm>
              <a:off x="720" y="2016"/>
              <a:ext cx="1872" cy="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2"/>
    </mc:Choice>
    <mc:Fallback>
      <p:transition spd="slow" advTm="18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(cont’d)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9"/>
          <a:stretch>
            <a:fillRect/>
          </a:stretch>
        </p:blipFill>
        <p:spPr bwMode="auto">
          <a:xfrm>
            <a:off x="990600" y="2895600"/>
            <a:ext cx="2819400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08188"/>
            <a:ext cx="22098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5605" name="Picture 7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 t="19876" r="16667"/>
          <a:stretch>
            <a:fillRect/>
          </a:stretch>
        </p:blipFill>
        <p:spPr>
          <a:xfrm>
            <a:off x="4419600" y="3124200"/>
            <a:ext cx="4191000" cy="1228725"/>
          </a:xfr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0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6"/>
    </mc:Choice>
    <mc:Fallback>
      <p:transition spd="slow" advTm="1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(cont’d)</a:t>
            </a:r>
          </a:p>
        </p:txBody>
      </p:sp>
      <p:pic>
        <p:nvPicPr>
          <p:cNvPr id="2765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0"/>
            <a:ext cx="3886200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16"/>
    </mc:Choice>
    <mc:Fallback>
      <p:transition spd="slow" advTm="20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511</Words>
  <Application>Microsoft Office PowerPoint</Application>
  <PresentationFormat>On-screen Show (4:3)</PresentationFormat>
  <Paragraphs>104</Paragraphs>
  <Slides>42</Slides>
  <Notes>7</Notes>
  <HiddenSlides>0</HiddenSlides>
  <MMClips>42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Times New Roman</vt:lpstr>
      <vt:lpstr>Office Theme</vt:lpstr>
      <vt:lpstr>Equation</vt:lpstr>
      <vt:lpstr>Introduction to  convolutional neural networks</vt:lpstr>
      <vt:lpstr>PowerPoint Presentation</vt:lpstr>
      <vt:lpstr>Convolutional Neural Network</vt:lpstr>
      <vt:lpstr>What is a convolution?</vt:lpstr>
      <vt:lpstr>1D Continuous Convolution - Definition</vt:lpstr>
      <vt:lpstr>Example (cont’d)</vt:lpstr>
      <vt:lpstr>Example (cont’d)</vt:lpstr>
      <vt:lpstr>Example (cont’d)</vt:lpstr>
      <vt:lpstr>Example (cont’d)</vt:lpstr>
      <vt:lpstr>Example (cont’d)</vt:lpstr>
      <vt:lpstr>2D Convolution</vt:lpstr>
      <vt:lpstr>A sample image </vt:lpstr>
      <vt:lpstr>PowerPoint Presentation</vt:lpstr>
      <vt:lpstr>Convolution result</vt:lpstr>
      <vt:lpstr>Image filter Example: Sobel Edge Detector</vt:lpstr>
      <vt:lpstr>Sobel Edge Detector example</vt:lpstr>
      <vt:lpstr>Convolution and Max Pooling stages</vt:lpstr>
      <vt:lpstr>Max Pooling</vt:lpstr>
      <vt:lpstr>Fully Connected Layers</vt:lpstr>
      <vt:lpstr>Multiple stages of Convolution and Max Pooling</vt:lpstr>
      <vt:lpstr>Summary</vt:lpstr>
      <vt:lpstr>Convolutional Neural Networks (CNNs) Handwritten Numeral Recognition</vt:lpstr>
      <vt:lpstr>PowerPoint Presentation</vt:lpstr>
      <vt:lpstr>Hierarchical organization in the      visual system</vt:lpstr>
      <vt:lpstr>PowerPoint Presentation</vt:lpstr>
      <vt:lpstr>PowerPoint Presentation</vt:lpstr>
      <vt:lpstr>PowerPoint Presentation</vt:lpstr>
      <vt:lpstr>Traffic Sign Recognition</vt:lpstr>
      <vt:lpstr>Data</vt:lpstr>
      <vt:lpstr>Deep Neural Network</vt:lpstr>
      <vt:lpstr>PowerPoint Presentation</vt:lpstr>
      <vt:lpstr>PowerPoint Presentation</vt:lpstr>
      <vt:lpstr>Performance</vt:lpstr>
      <vt:lpstr>Deep learning for Self-driving Cars</vt:lpstr>
      <vt:lpstr>Hardware</vt:lpstr>
      <vt:lpstr>Training</vt:lpstr>
      <vt:lpstr>Testing/Using</vt:lpstr>
      <vt:lpstr>CNN Architecture</vt:lpstr>
      <vt:lpstr>PowerPoint Presentation</vt:lpstr>
      <vt:lpstr>Simulator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Biologically inspired Neural Networks</dc:title>
  <dc:creator>VSRV LAB</dc:creator>
  <cp:lastModifiedBy>SRINIVASAN</cp:lastModifiedBy>
  <cp:revision>39</cp:revision>
  <dcterms:created xsi:type="dcterms:W3CDTF">2006-08-16T00:00:00Z</dcterms:created>
  <dcterms:modified xsi:type="dcterms:W3CDTF">2020-04-15T17:01:50Z</dcterms:modified>
</cp:coreProperties>
</file>